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17"/>
  </p:notesMasterIdLst>
  <p:sldIdLst>
    <p:sldId id="256" r:id="rId2"/>
    <p:sldId id="269" r:id="rId3"/>
    <p:sldId id="258" r:id="rId4"/>
    <p:sldId id="259" r:id="rId5"/>
    <p:sldId id="260" r:id="rId6"/>
    <p:sldId id="261" r:id="rId7"/>
    <p:sldId id="270" r:id="rId8"/>
    <p:sldId id="262" r:id="rId9"/>
    <p:sldId id="263" r:id="rId10"/>
    <p:sldId id="272" r:id="rId11"/>
    <p:sldId id="273" r:id="rId12"/>
    <p:sldId id="265" r:id="rId13"/>
    <p:sldId id="266" r:id="rId14"/>
    <p:sldId id="271" r:id="rId15"/>
    <p:sldId id="268" r:id="rId16"/>
  </p:sldIdLst>
  <p:sldSz cx="9144000" cy="6858000" type="screen4x3"/>
  <p:notesSz cx="7019925" cy="9305925"/>
  <p:defaultTextStyle>
    <a:defPPr>
      <a:defRPr lang="en-US"/>
    </a:defPPr>
    <a:lvl1pPr algn="l" rtl="0" eaLnBrk="0" fontAlgn="base" hangingPunct="0">
      <a:spcBef>
        <a:spcPct val="0"/>
      </a:spcBef>
      <a:spcAft>
        <a:spcPct val="0"/>
      </a:spcAft>
      <a:defRPr sz="2400" kern="1200">
        <a:solidFill>
          <a:schemeClr val="tx1"/>
        </a:solidFill>
        <a:latin typeface="Arial" charset="0"/>
        <a:ea typeface="Geneva" charset="-128"/>
        <a:cs typeface="+mn-cs"/>
      </a:defRPr>
    </a:lvl1pPr>
    <a:lvl2pPr marL="457200" algn="l" rtl="0" eaLnBrk="0" fontAlgn="base" hangingPunct="0">
      <a:spcBef>
        <a:spcPct val="0"/>
      </a:spcBef>
      <a:spcAft>
        <a:spcPct val="0"/>
      </a:spcAft>
      <a:defRPr sz="2400" kern="1200">
        <a:solidFill>
          <a:schemeClr val="tx1"/>
        </a:solidFill>
        <a:latin typeface="Arial" charset="0"/>
        <a:ea typeface="Geneva" charset="-128"/>
        <a:cs typeface="+mn-cs"/>
      </a:defRPr>
    </a:lvl2pPr>
    <a:lvl3pPr marL="914400" algn="l" rtl="0" eaLnBrk="0" fontAlgn="base" hangingPunct="0">
      <a:spcBef>
        <a:spcPct val="0"/>
      </a:spcBef>
      <a:spcAft>
        <a:spcPct val="0"/>
      </a:spcAft>
      <a:defRPr sz="2400" kern="1200">
        <a:solidFill>
          <a:schemeClr val="tx1"/>
        </a:solidFill>
        <a:latin typeface="Arial" charset="0"/>
        <a:ea typeface="Geneva" charset="-128"/>
        <a:cs typeface="+mn-cs"/>
      </a:defRPr>
    </a:lvl3pPr>
    <a:lvl4pPr marL="1371600" algn="l" rtl="0" eaLnBrk="0" fontAlgn="base" hangingPunct="0">
      <a:spcBef>
        <a:spcPct val="0"/>
      </a:spcBef>
      <a:spcAft>
        <a:spcPct val="0"/>
      </a:spcAft>
      <a:defRPr sz="2400" kern="1200">
        <a:solidFill>
          <a:schemeClr val="tx1"/>
        </a:solidFill>
        <a:latin typeface="Arial" charset="0"/>
        <a:ea typeface="Geneva" charset="-128"/>
        <a:cs typeface="+mn-cs"/>
      </a:defRPr>
    </a:lvl4pPr>
    <a:lvl5pPr marL="1828800" algn="l" rtl="0" eaLnBrk="0" fontAlgn="base" hangingPunct="0">
      <a:spcBef>
        <a:spcPct val="0"/>
      </a:spcBef>
      <a:spcAft>
        <a:spcPct val="0"/>
      </a:spcAft>
      <a:defRPr sz="2400" kern="1200">
        <a:solidFill>
          <a:schemeClr val="tx1"/>
        </a:solidFill>
        <a:latin typeface="Arial" charset="0"/>
        <a:ea typeface="Geneva" charset="-128"/>
        <a:cs typeface="+mn-cs"/>
      </a:defRPr>
    </a:lvl5pPr>
    <a:lvl6pPr marL="2286000" algn="l" defTabSz="914400" rtl="0" eaLnBrk="1" latinLnBrk="0" hangingPunct="1">
      <a:defRPr sz="2400" kern="1200">
        <a:solidFill>
          <a:schemeClr val="tx1"/>
        </a:solidFill>
        <a:latin typeface="Arial" charset="0"/>
        <a:ea typeface="Geneva" charset="-128"/>
        <a:cs typeface="+mn-cs"/>
      </a:defRPr>
    </a:lvl6pPr>
    <a:lvl7pPr marL="2743200" algn="l" defTabSz="914400" rtl="0" eaLnBrk="1" latinLnBrk="0" hangingPunct="1">
      <a:defRPr sz="2400" kern="1200">
        <a:solidFill>
          <a:schemeClr val="tx1"/>
        </a:solidFill>
        <a:latin typeface="Arial" charset="0"/>
        <a:ea typeface="Geneva" charset="-128"/>
        <a:cs typeface="+mn-cs"/>
      </a:defRPr>
    </a:lvl7pPr>
    <a:lvl8pPr marL="3200400" algn="l" defTabSz="914400" rtl="0" eaLnBrk="1" latinLnBrk="0" hangingPunct="1">
      <a:defRPr sz="2400" kern="1200">
        <a:solidFill>
          <a:schemeClr val="tx1"/>
        </a:solidFill>
        <a:latin typeface="Arial" charset="0"/>
        <a:ea typeface="Geneva" charset="-128"/>
        <a:cs typeface="+mn-cs"/>
      </a:defRPr>
    </a:lvl8pPr>
    <a:lvl9pPr marL="3657600" algn="l" defTabSz="914400" rtl="0" eaLnBrk="1" latinLnBrk="0" hangingPunct="1">
      <a:defRPr sz="2400" kern="1200">
        <a:solidFill>
          <a:schemeClr val="tx1"/>
        </a:solidFill>
        <a:latin typeface="Arial" charset="0"/>
        <a:ea typeface="Geneva"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AFC3"/>
    <a:srgbClr val="72BF44"/>
    <a:srgbClr val="A99D95"/>
    <a:srgbClr val="003F7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15" autoAdjust="0"/>
    <p:restoredTop sz="90887" autoAdjust="0"/>
  </p:normalViewPr>
  <p:slideViewPr>
    <p:cSldViewPr>
      <p:cViewPr varScale="1">
        <p:scale>
          <a:sx n="100" d="100"/>
          <a:sy n="100" d="100"/>
        </p:scale>
        <p:origin x="-282" y="-84"/>
      </p:cViewPr>
      <p:guideLst>
        <p:guide orient="horz" pos="2448"/>
        <p:guide pos="1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p:spPr>
        <p:txBody>
          <a:bodyPr vert="horz" wrap="square" lIns="93267" tIns="46633" rIns="93267" bIns="46633"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p:spPr>
        <p:txBody>
          <a:bodyPr vert="horz" wrap="square" lIns="93267" tIns="46633" rIns="93267" bIns="46633" numCol="1" anchor="t" anchorCtr="0" compatLnSpc="1">
            <a:prstTxWarp prst="textNoShape">
              <a:avLst/>
            </a:prstTxWarp>
          </a:bodyPr>
          <a:lstStyle>
            <a:lvl1pPr algn="r">
              <a:defRPr sz="1200">
                <a:latin typeface="Arial" charset="0"/>
              </a:defRPr>
            </a:lvl1pPr>
          </a:lstStyle>
          <a:p>
            <a:pPr>
              <a:defRPr/>
            </a:pPr>
            <a:endParaRPr lang="en-US"/>
          </a:p>
        </p:txBody>
      </p:sp>
      <p:sp>
        <p:nvSpPr>
          <p:cNvPr id="18436" name="Rectangle 4"/>
          <p:cNvSpPr>
            <a:spLocks noChangeArrowheads="1" noTextEdit="1"/>
          </p:cNvSpPr>
          <p:nvPr>
            <p:ph type="sldImg" idx="2"/>
          </p:nvPr>
        </p:nvSpPr>
        <p:spPr bwMode="auto">
          <a:xfrm>
            <a:off x="1184275" y="698500"/>
            <a:ext cx="4651375"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19600"/>
            <a:ext cx="5146675" cy="4187825"/>
          </a:xfrm>
          <a:prstGeom prst="rect">
            <a:avLst/>
          </a:prstGeom>
          <a:noFill/>
          <a:ln w="9525">
            <a:noFill/>
            <a:miter lim="800000"/>
            <a:headEnd/>
            <a:tailEnd/>
          </a:ln>
        </p:spPr>
        <p:txBody>
          <a:bodyPr vert="horz" wrap="square" lIns="93267" tIns="46633" rIns="93267" bIns="46633" numCol="1" anchor="t" anchorCtr="0" compatLnSpc="1">
            <a:prstTxWarp prst="textNoShape">
              <a:avLst/>
            </a:prstTxWarp>
          </a:bodyPr>
          <a:lstStyle/>
          <a:p>
            <a:pPr lvl="4"/>
            <a:r>
              <a:rPr lang="en-US" noProof="0" smtClean="0"/>
              <a:t>                                                                                  </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p:spPr>
        <p:txBody>
          <a:bodyPr vert="horz" wrap="square" lIns="93267" tIns="46633" rIns="93267" bIns="46633"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p:spPr>
        <p:txBody>
          <a:bodyPr vert="horz" wrap="square" lIns="93267" tIns="46633" rIns="93267" bIns="46633" numCol="1" anchor="b" anchorCtr="0" compatLnSpc="1">
            <a:prstTxWarp prst="textNoShape">
              <a:avLst/>
            </a:prstTxWarp>
          </a:bodyPr>
          <a:lstStyle>
            <a:lvl1pPr algn="r">
              <a:defRPr sz="1200" smtClean="0"/>
            </a:lvl1pPr>
          </a:lstStyle>
          <a:p>
            <a:pPr>
              <a:defRPr/>
            </a:pPr>
            <a:fld id="{C40B5CC8-F513-4E11-BDB4-F7EB75DC4C9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marL="342900" indent="-342900" algn="l" rtl="0" eaLnBrk="0" fontAlgn="base" hangingPunct="0">
      <a:spcBef>
        <a:spcPct val="30000"/>
      </a:spcBef>
      <a:spcAft>
        <a:spcPct val="0"/>
      </a:spcAft>
      <a:defRPr sz="1200" kern="1200">
        <a:solidFill>
          <a:schemeClr val="tx1"/>
        </a:solidFill>
        <a:latin typeface="Arial" charset="0"/>
        <a:ea typeface="Geneva" charset="-128"/>
        <a:cs typeface="+mn-cs"/>
      </a:defRPr>
    </a:lvl1pPr>
    <a:lvl2pPr marL="742950" indent="-285750" algn="l" rtl="0" eaLnBrk="0" fontAlgn="base" hangingPunct="0">
      <a:spcBef>
        <a:spcPct val="30000"/>
      </a:spcBef>
      <a:spcAft>
        <a:spcPct val="0"/>
      </a:spcAft>
      <a:defRPr sz="1200" kern="1200">
        <a:solidFill>
          <a:schemeClr val="tx1"/>
        </a:solidFill>
        <a:latin typeface="Arial" charset="0"/>
        <a:ea typeface="Geneva" charset="-128"/>
        <a:cs typeface="+mn-cs"/>
      </a:defRPr>
    </a:lvl2pPr>
    <a:lvl3pPr marL="1143000" indent="-228600" algn="l" rtl="0" eaLnBrk="0" fontAlgn="base" hangingPunct="0">
      <a:spcBef>
        <a:spcPct val="30000"/>
      </a:spcBef>
      <a:spcAft>
        <a:spcPct val="0"/>
      </a:spcAft>
      <a:defRPr sz="1200" kern="1200">
        <a:solidFill>
          <a:schemeClr val="tx1"/>
        </a:solidFill>
        <a:latin typeface="Arial" charset="0"/>
        <a:ea typeface="Geneva" charset="-128"/>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Geneva"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ECC27F4-898E-4716-9384-F8A3ACE43E39}" type="slidenum">
              <a:rPr lang="en-US"/>
              <a:pPr/>
              <a:t>0</a:t>
            </a:fld>
            <a:endParaRPr lang="en-US"/>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0" indent="0"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603D61FB-86B4-4AE4-8878-5530FCB4D240}" type="slidenum">
              <a:rPr lang="en-US"/>
              <a:pPr/>
              <a:t>2</a:t>
            </a:fld>
            <a:endParaRPr lang="en-US"/>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marL="0" indent="0"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0E9260B2-B147-4219-8B1B-62D32C67E514}" type="slidenum">
              <a:rPr lang="en-US"/>
              <a:pPr/>
              <a:t>14</a:t>
            </a:fld>
            <a:endParaRPr lang="en-US"/>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marL="0" indent="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228600" y="228600"/>
            <a:ext cx="8686800" cy="6400800"/>
          </a:xfrm>
          <a:prstGeom prst="rect">
            <a:avLst/>
          </a:prstGeom>
          <a:solidFill>
            <a:srgbClr val="003F72"/>
          </a:solidFill>
          <a:ln w="9525">
            <a:noFill/>
            <a:miter lim="800000"/>
            <a:headEnd/>
            <a:tailEnd/>
          </a:ln>
        </p:spPr>
        <p:txBody>
          <a:bodyPr wrap="none" anchor="ctr"/>
          <a:lstStyle/>
          <a:p>
            <a:pPr>
              <a:defRPr/>
            </a:pPr>
            <a:endParaRPr lang="en-US"/>
          </a:p>
        </p:txBody>
      </p:sp>
      <p:pic>
        <p:nvPicPr>
          <p:cNvPr id="5" name="Picture 17" descr="MSRB_Bridge"/>
          <p:cNvPicPr>
            <a:picLocks noChangeAspect="1" noChangeArrowheads="1"/>
          </p:cNvPicPr>
          <p:nvPr userDrawn="1"/>
        </p:nvPicPr>
        <p:blipFill>
          <a:blip r:embed="rId2"/>
          <a:srcRect/>
          <a:stretch>
            <a:fillRect/>
          </a:stretch>
        </p:blipFill>
        <p:spPr bwMode="auto">
          <a:xfrm>
            <a:off x="6400800" y="228600"/>
            <a:ext cx="2514600" cy="4416425"/>
          </a:xfrm>
          <a:prstGeom prst="rect">
            <a:avLst/>
          </a:prstGeom>
          <a:noFill/>
          <a:ln w="9525">
            <a:noFill/>
            <a:miter lim="800000"/>
            <a:headEnd/>
            <a:tailEnd/>
          </a:ln>
        </p:spPr>
      </p:pic>
      <p:sp>
        <p:nvSpPr>
          <p:cNvPr id="6" name="Rectangle 16"/>
          <p:cNvSpPr>
            <a:spLocks noChangeArrowheads="1"/>
          </p:cNvSpPr>
          <p:nvPr userDrawn="1"/>
        </p:nvSpPr>
        <p:spPr bwMode="auto">
          <a:xfrm>
            <a:off x="228600" y="2362200"/>
            <a:ext cx="6172200" cy="1524000"/>
          </a:xfrm>
          <a:prstGeom prst="rect">
            <a:avLst/>
          </a:prstGeom>
          <a:solidFill>
            <a:schemeClr val="bg1"/>
          </a:solidFill>
          <a:ln w="9525">
            <a:noFill/>
            <a:miter lim="800000"/>
            <a:headEnd/>
            <a:tailEnd/>
          </a:ln>
        </p:spPr>
        <p:txBody>
          <a:bodyPr wrap="none" anchor="ctr"/>
          <a:lstStyle/>
          <a:p>
            <a:pPr>
              <a:defRPr/>
            </a:pPr>
            <a:endParaRPr lang="en-US"/>
          </a:p>
        </p:txBody>
      </p:sp>
      <p:sp>
        <p:nvSpPr>
          <p:cNvPr id="7" name="Rectangle 15"/>
          <p:cNvSpPr>
            <a:spLocks noChangeArrowheads="1"/>
          </p:cNvSpPr>
          <p:nvPr userDrawn="1"/>
        </p:nvSpPr>
        <p:spPr bwMode="auto">
          <a:xfrm>
            <a:off x="228600" y="3886200"/>
            <a:ext cx="6170613" cy="762000"/>
          </a:xfrm>
          <a:prstGeom prst="rect">
            <a:avLst/>
          </a:prstGeom>
          <a:solidFill>
            <a:srgbClr val="72BF44"/>
          </a:solidFill>
          <a:ln w="9525">
            <a:noFill/>
            <a:miter lim="800000"/>
            <a:headEnd/>
            <a:tailEnd/>
          </a:ln>
        </p:spPr>
        <p:txBody>
          <a:bodyPr wrap="none" anchor="ctr"/>
          <a:lstStyle/>
          <a:p>
            <a:pPr>
              <a:defRPr/>
            </a:pPr>
            <a:endParaRPr lang="en-US"/>
          </a:p>
        </p:txBody>
      </p:sp>
      <p:sp>
        <p:nvSpPr>
          <p:cNvPr id="8" name="Rectangle 2"/>
          <p:cNvSpPr>
            <a:spLocks noChangeArrowheads="1"/>
          </p:cNvSpPr>
          <p:nvPr userDrawn="1"/>
        </p:nvSpPr>
        <p:spPr bwMode="auto">
          <a:xfrm>
            <a:off x="109538" y="109538"/>
            <a:ext cx="8915400" cy="6629400"/>
          </a:xfrm>
          <a:prstGeom prst="rect">
            <a:avLst/>
          </a:prstGeom>
          <a:noFill/>
          <a:ln w="12700">
            <a:solidFill>
              <a:srgbClr val="A99D95"/>
            </a:solidFill>
            <a:miter lim="800000"/>
            <a:headEnd/>
            <a:tailEnd/>
          </a:ln>
        </p:spPr>
        <p:txBody>
          <a:bodyPr wrap="none" anchor="ctr"/>
          <a:lstStyle/>
          <a:p>
            <a:pPr>
              <a:defRPr/>
            </a:pPr>
            <a:endParaRPr lang="en-US"/>
          </a:p>
        </p:txBody>
      </p:sp>
      <p:pic>
        <p:nvPicPr>
          <p:cNvPr id="9" name="Picture 9" descr="REVERSEDMSRB_WTAG"/>
          <p:cNvPicPr>
            <a:picLocks noChangeAspect="1" noChangeArrowheads="1"/>
          </p:cNvPicPr>
          <p:nvPr userDrawn="1"/>
        </p:nvPicPr>
        <p:blipFill>
          <a:blip r:embed="rId3"/>
          <a:srcRect l="6940" t="4514" r="6940" b="4514"/>
          <a:stretch>
            <a:fillRect/>
          </a:stretch>
        </p:blipFill>
        <p:spPr bwMode="auto">
          <a:xfrm>
            <a:off x="6553200" y="4705350"/>
            <a:ext cx="2239963" cy="1819275"/>
          </a:xfrm>
          <a:prstGeom prst="rect">
            <a:avLst/>
          </a:prstGeom>
          <a:noFill/>
          <a:ln w="9525">
            <a:noFill/>
            <a:miter lim="800000"/>
            <a:headEnd/>
            <a:tailEnd/>
          </a:ln>
        </p:spPr>
      </p:pic>
      <p:sp>
        <p:nvSpPr>
          <p:cNvPr id="10" name="Rectangle 10"/>
          <p:cNvSpPr>
            <a:spLocks noChangeArrowheads="1"/>
          </p:cNvSpPr>
          <p:nvPr userDrawn="1"/>
        </p:nvSpPr>
        <p:spPr bwMode="auto">
          <a:xfrm>
            <a:off x="6400800" y="6516688"/>
            <a:ext cx="2514600" cy="109537"/>
          </a:xfrm>
          <a:prstGeom prst="rect">
            <a:avLst/>
          </a:prstGeom>
          <a:solidFill>
            <a:srgbClr val="72BF44"/>
          </a:solidFill>
          <a:ln w="9525">
            <a:noFill/>
            <a:miter lim="800000"/>
            <a:headEnd/>
            <a:tailEnd/>
          </a:ln>
        </p:spPr>
        <p:txBody>
          <a:bodyPr wrap="none" anchor="ctr"/>
          <a:lstStyle/>
          <a:p>
            <a:pPr>
              <a:defRPr/>
            </a:pPr>
            <a:endParaRPr lang="en-US"/>
          </a:p>
        </p:txBody>
      </p:sp>
      <p:sp>
        <p:nvSpPr>
          <p:cNvPr id="11" name="Rectangle 14"/>
          <p:cNvSpPr>
            <a:spLocks noChangeArrowheads="1"/>
          </p:cNvSpPr>
          <p:nvPr userDrawn="1"/>
        </p:nvSpPr>
        <p:spPr bwMode="auto">
          <a:xfrm>
            <a:off x="6324600" y="192088"/>
            <a:ext cx="109538" cy="6489700"/>
          </a:xfrm>
          <a:prstGeom prst="rect">
            <a:avLst/>
          </a:prstGeom>
          <a:solidFill>
            <a:schemeClr val="bg1"/>
          </a:solidFill>
          <a:ln w="9525">
            <a:noFill/>
            <a:miter lim="800000"/>
            <a:headEnd/>
            <a:tailEnd/>
          </a:ln>
        </p:spPr>
        <p:txBody>
          <a:bodyPr wrap="none" anchor="ctr"/>
          <a:lstStyle/>
          <a:p>
            <a:pPr>
              <a:defRPr/>
            </a:pPr>
            <a:endParaRPr lang="en-US"/>
          </a:p>
        </p:txBody>
      </p:sp>
      <p:sp>
        <p:nvSpPr>
          <p:cNvPr id="3076" name="Rectangle 4"/>
          <p:cNvSpPr>
            <a:spLocks noGrp="1" noChangeArrowheads="1"/>
          </p:cNvSpPr>
          <p:nvPr>
            <p:ph type="ctrTitle"/>
          </p:nvPr>
        </p:nvSpPr>
        <p:spPr>
          <a:xfrm>
            <a:off x="457200" y="2438400"/>
            <a:ext cx="5715000" cy="1371600"/>
          </a:xfrm>
        </p:spPr>
        <p:txBody>
          <a:bodyPr/>
          <a:lstStyle>
            <a:lvl1pPr>
              <a:defRPr>
                <a:solidFill>
                  <a:srgbClr val="003F72"/>
                </a:solidFill>
              </a:defRPr>
            </a:lvl1pPr>
          </a:lstStyle>
          <a:p>
            <a:r>
              <a:rPr lang="en-US"/>
              <a:t>Click to edit Master title style</a:t>
            </a:r>
          </a:p>
        </p:txBody>
      </p:sp>
      <p:sp>
        <p:nvSpPr>
          <p:cNvPr id="3077" name="Rectangle 5"/>
          <p:cNvSpPr>
            <a:spLocks noGrp="1" noChangeArrowheads="1"/>
          </p:cNvSpPr>
          <p:nvPr>
            <p:ph type="subTitle" idx="1"/>
          </p:nvPr>
        </p:nvSpPr>
        <p:spPr>
          <a:xfrm>
            <a:off x="457200" y="3962400"/>
            <a:ext cx="5715000" cy="533400"/>
          </a:xfrm>
        </p:spPr>
        <p:txBody>
          <a:bodyPr/>
          <a:lstStyle>
            <a:lvl1pPr marL="0" indent="0">
              <a:buFontTx/>
              <a:buNone/>
              <a:defRPr sz="1800">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78211D-02EB-4504-AB8A-7D54E1C9411D}" type="slidenum">
              <a:rPr lang="en-US"/>
              <a:pPr>
                <a:defRPr/>
              </a:pPr>
              <a:t>‹#›</a:t>
            </a:fld>
            <a:endParaRPr lang="en-US">
              <a:solidFill>
                <a:srgbClr val="003F72"/>
              </a:solidFill>
            </a:endParaRPr>
          </a:p>
        </p:txBody>
      </p:sp>
      <p:sp>
        <p:nvSpPr>
          <p:cNvPr id="5"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5613"/>
            <a:ext cx="2057400" cy="5792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455613"/>
            <a:ext cx="6021387" cy="5792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AF319CC-368A-4047-AD67-C948896A1865}" type="slidenum">
              <a:rPr lang="en-US"/>
              <a:pPr>
                <a:defRPr/>
              </a:pPr>
              <a:t>‹#›</a:t>
            </a:fld>
            <a:endParaRPr lang="en-US">
              <a:solidFill>
                <a:srgbClr val="003F72"/>
              </a:solidFill>
            </a:endParaRPr>
          </a:p>
        </p:txBody>
      </p:sp>
      <p:sp>
        <p:nvSpPr>
          <p:cNvPr id="5"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01A5462-0C2C-45F3-B8B8-000B8A93CE73}" type="slidenum">
              <a:rPr lang="en-US"/>
              <a:pPr>
                <a:defRPr/>
              </a:pPr>
              <a:t>‹#›</a:t>
            </a:fld>
            <a:endParaRPr lang="en-US">
              <a:solidFill>
                <a:srgbClr val="003F72"/>
              </a:solidFill>
            </a:endParaRPr>
          </a:p>
        </p:txBody>
      </p:sp>
      <p:sp>
        <p:nvSpPr>
          <p:cNvPr id="5"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48B3DDB3-6F6F-44F5-A8EC-D8D52AB6998E}" type="slidenum">
              <a:rPr lang="en-US"/>
              <a:pPr>
                <a:defRPr/>
              </a:pPr>
              <a:t>‹#›</a:t>
            </a:fld>
            <a:endParaRPr lang="en-US">
              <a:solidFill>
                <a:srgbClr val="003F72"/>
              </a:solidFill>
            </a:endParaRPr>
          </a:p>
        </p:txBody>
      </p:sp>
      <p:sp>
        <p:nvSpPr>
          <p:cNvPr id="5"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707A7AA-09F3-439A-915A-2064EF04EB06}" type="slidenum">
              <a:rPr lang="en-US"/>
              <a:pPr>
                <a:defRPr/>
              </a:pPr>
              <a:t>‹#›</a:t>
            </a:fld>
            <a:endParaRPr lang="en-US">
              <a:solidFill>
                <a:srgbClr val="003F72"/>
              </a:solidFill>
            </a:endParaRPr>
          </a:p>
        </p:txBody>
      </p:sp>
      <p:sp>
        <p:nvSpPr>
          <p:cNvPr id="6"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CD25B7B-C44F-4939-9043-BA891DD2C63C}" type="slidenum">
              <a:rPr lang="en-US"/>
              <a:pPr>
                <a:defRPr/>
              </a:pPr>
              <a:t>‹#›</a:t>
            </a:fld>
            <a:endParaRPr lang="en-US">
              <a:solidFill>
                <a:srgbClr val="003F72"/>
              </a:solidFill>
            </a:endParaRPr>
          </a:p>
        </p:txBody>
      </p:sp>
      <p:sp>
        <p:nvSpPr>
          <p:cNvPr id="8"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68C3C9BD-3895-4DED-AC93-03F982AE79AC}" type="slidenum">
              <a:rPr lang="en-US"/>
              <a:pPr>
                <a:defRPr/>
              </a:pPr>
              <a:t>‹#›</a:t>
            </a:fld>
            <a:endParaRPr lang="en-US">
              <a:solidFill>
                <a:srgbClr val="003F72"/>
              </a:solidFill>
            </a:endParaRPr>
          </a:p>
        </p:txBody>
      </p:sp>
      <p:sp>
        <p:nvSpPr>
          <p:cNvPr id="4"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64D72BD-AFFF-48DD-8C75-09819C323912}" type="slidenum">
              <a:rPr lang="en-US"/>
              <a:pPr>
                <a:defRPr/>
              </a:pPr>
              <a:t>‹#›</a:t>
            </a:fld>
            <a:endParaRPr lang="en-US">
              <a:solidFill>
                <a:srgbClr val="003F72"/>
              </a:solidFill>
            </a:endParaRPr>
          </a:p>
        </p:txBody>
      </p:sp>
      <p:sp>
        <p:nvSpPr>
          <p:cNvPr id="3"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17C2537-D3B1-4023-B063-73F705ED3476}" type="slidenum">
              <a:rPr lang="en-US"/>
              <a:pPr>
                <a:defRPr/>
              </a:pPr>
              <a:t>‹#›</a:t>
            </a:fld>
            <a:endParaRPr lang="en-US">
              <a:solidFill>
                <a:srgbClr val="003F72"/>
              </a:solidFill>
            </a:endParaRPr>
          </a:p>
        </p:txBody>
      </p:sp>
      <p:sp>
        <p:nvSpPr>
          <p:cNvPr id="6"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D2FE795-7F71-4B2B-96BD-6AD0F518E33B}" type="slidenum">
              <a:rPr lang="en-US"/>
              <a:pPr>
                <a:defRPr/>
              </a:pPr>
              <a:t>‹#›</a:t>
            </a:fld>
            <a:endParaRPr lang="en-US">
              <a:solidFill>
                <a:srgbClr val="003F72"/>
              </a:solidFill>
            </a:endParaRPr>
          </a:p>
        </p:txBody>
      </p:sp>
      <p:sp>
        <p:nvSpPr>
          <p:cNvPr id="6" name="Rectangle 16"/>
          <p:cNvSpPr>
            <a:spLocks noGrp="1" noChangeArrowheads="1"/>
          </p:cNvSpPr>
          <p:nvPr>
            <p:ph type="ftr" sz="quarter" idx="11"/>
          </p:nvPr>
        </p:nvSpPr>
        <p:spPr>
          <a:ln/>
        </p:spPr>
        <p:txBody>
          <a:bodyPr/>
          <a:lstStyle>
            <a:lvl1pPr>
              <a:defRPr/>
            </a:lvl1pPr>
          </a:lstStyle>
          <a:p>
            <a:pPr>
              <a:defRPr/>
            </a:pPr>
            <a:r>
              <a:rPr lang="en-US"/>
              <a:t>Municipal Securities Rulemaking Board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109538" y="109538"/>
            <a:ext cx="8915400" cy="6629400"/>
          </a:xfrm>
          <a:prstGeom prst="rect">
            <a:avLst/>
          </a:prstGeom>
          <a:noFill/>
          <a:ln w="12700">
            <a:solidFill>
              <a:srgbClr val="A99D95"/>
            </a:solidFill>
            <a:miter lim="800000"/>
            <a:headEnd/>
            <a:tailEnd/>
          </a:ln>
        </p:spPr>
        <p:txBody>
          <a:bodyPr wrap="none" anchor="ctr"/>
          <a:lstStyle/>
          <a:p>
            <a:pPr>
              <a:defRPr/>
            </a:pPr>
            <a:endParaRPr lang="en-US"/>
          </a:p>
        </p:txBody>
      </p:sp>
      <p:sp>
        <p:nvSpPr>
          <p:cNvPr id="1032" name="Rectangle 8"/>
          <p:cNvSpPr>
            <a:spLocks noChangeArrowheads="1"/>
          </p:cNvSpPr>
          <p:nvPr userDrawn="1"/>
        </p:nvSpPr>
        <p:spPr bwMode="auto">
          <a:xfrm>
            <a:off x="228600" y="228600"/>
            <a:ext cx="7086600" cy="1371600"/>
          </a:xfrm>
          <a:prstGeom prst="rect">
            <a:avLst/>
          </a:prstGeom>
          <a:solidFill>
            <a:srgbClr val="003F72"/>
          </a:solidFill>
          <a:ln w="9525">
            <a:noFill/>
            <a:miter lim="800000"/>
            <a:headEnd/>
            <a:tailEnd/>
          </a:ln>
        </p:spPr>
        <p:txBody>
          <a:bodyPr wrap="none" anchor="ctr"/>
          <a:lstStyle/>
          <a:p>
            <a:pPr>
              <a:defRPr/>
            </a:pPr>
            <a:endParaRPr lang="en-US"/>
          </a:p>
        </p:txBody>
      </p:sp>
      <p:sp>
        <p:nvSpPr>
          <p:cNvPr id="1028" name="Rectangle 2"/>
          <p:cNvSpPr>
            <a:spLocks noGrp="1" noChangeArrowheads="1"/>
          </p:cNvSpPr>
          <p:nvPr>
            <p:ph type="title"/>
          </p:nvPr>
        </p:nvSpPr>
        <p:spPr bwMode="auto">
          <a:xfrm>
            <a:off x="455613" y="455613"/>
            <a:ext cx="5792787" cy="106838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828800"/>
            <a:ext cx="8229600" cy="4419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ChangeArrowheads="1"/>
          </p:cNvSpPr>
          <p:nvPr userDrawn="1"/>
        </p:nvSpPr>
        <p:spPr bwMode="auto">
          <a:xfrm flipH="1">
            <a:off x="7391400" y="228600"/>
            <a:ext cx="1524000" cy="1371600"/>
          </a:xfrm>
          <a:prstGeom prst="rect">
            <a:avLst/>
          </a:prstGeom>
          <a:solidFill>
            <a:srgbClr val="003F72"/>
          </a:solidFill>
          <a:ln w="9525">
            <a:noFill/>
            <a:miter lim="800000"/>
            <a:headEnd/>
            <a:tailEnd/>
          </a:ln>
        </p:spPr>
        <p:txBody>
          <a:bodyPr wrap="none" anchor="ctr"/>
          <a:lstStyle/>
          <a:p>
            <a:pPr>
              <a:defRPr/>
            </a:pPr>
            <a:endParaRPr lang="en-US"/>
          </a:p>
        </p:txBody>
      </p:sp>
      <p:pic>
        <p:nvPicPr>
          <p:cNvPr id="2" name="Picture 13" descr="MSRB logo_KO"/>
          <p:cNvPicPr>
            <a:picLocks noChangeAspect="1" noChangeArrowheads="1"/>
          </p:cNvPicPr>
          <p:nvPr userDrawn="1"/>
        </p:nvPicPr>
        <p:blipFill>
          <a:blip r:embed="rId13"/>
          <a:srcRect/>
          <a:stretch>
            <a:fillRect/>
          </a:stretch>
        </p:blipFill>
        <p:spPr bwMode="auto">
          <a:xfrm>
            <a:off x="7540625" y="654050"/>
            <a:ext cx="1225550" cy="520700"/>
          </a:xfrm>
          <a:prstGeom prst="rect">
            <a:avLst/>
          </a:prstGeom>
          <a:noFill/>
          <a:ln w="9525">
            <a:noFill/>
            <a:miter lim="800000"/>
            <a:headEnd/>
            <a:tailEnd/>
          </a:ln>
        </p:spPr>
      </p:pic>
      <p:sp>
        <p:nvSpPr>
          <p:cNvPr id="1038" name="Rectangle 14"/>
          <p:cNvSpPr>
            <a:spLocks noChangeArrowheads="1"/>
          </p:cNvSpPr>
          <p:nvPr userDrawn="1"/>
        </p:nvSpPr>
        <p:spPr bwMode="auto">
          <a:xfrm>
            <a:off x="7391400" y="1490663"/>
            <a:ext cx="1527175" cy="109537"/>
          </a:xfrm>
          <a:prstGeom prst="rect">
            <a:avLst/>
          </a:prstGeom>
          <a:solidFill>
            <a:srgbClr val="72BF44"/>
          </a:solidFill>
          <a:ln w="9525">
            <a:noFill/>
            <a:miter lim="800000"/>
            <a:headEnd/>
            <a:tailEnd/>
          </a:ln>
        </p:spPr>
        <p:txBody>
          <a:bodyPr wrap="none" anchor="ctr"/>
          <a:lstStyle/>
          <a:p>
            <a:pPr>
              <a:defRPr/>
            </a:pPr>
            <a:endParaRPr lang="en-US"/>
          </a:p>
        </p:txBody>
      </p:sp>
      <p:sp>
        <p:nvSpPr>
          <p:cNvPr id="1039" name="Text Box 15"/>
          <p:cNvSpPr txBox="1">
            <a:spLocks noChangeArrowheads="1"/>
          </p:cNvSpPr>
          <p:nvPr userDrawn="1"/>
        </p:nvSpPr>
        <p:spPr bwMode="auto">
          <a:xfrm>
            <a:off x="457200" y="6324600"/>
            <a:ext cx="5029200" cy="228600"/>
          </a:xfrm>
          <a:prstGeom prst="rect">
            <a:avLst/>
          </a:prstGeom>
          <a:noFill/>
          <a:ln w="9525">
            <a:noFill/>
            <a:miter lim="800000"/>
            <a:headEnd/>
            <a:tailEnd/>
          </a:ln>
        </p:spPr>
        <p:txBody>
          <a:bodyPr lIns="0" tIns="0" rIns="0" bIns="0"/>
          <a:lstStyle/>
          <a:p>
            <a:pPr>
              <a:spcBef>
                <a:spcPct val="50000"/>
              </a:spcBef>
              <a:defRPr/>
            </a:pPr>
            <a:endParaRPr lang="en-US"/>
          </a:p>
        </p:txBody>
      </p:sp>
      <p:sp>
        <p:nvSpPr>
          <p:cNvPr id="1041" name="Rectangle 17"/>
          <p:cNvSpPr>
            <a:spLocks noChangeArrowheads="1"/>
          </p:cNvSpPr>
          <p:nvPr userDrawn="1"/>
        </p:nvSpPr>
        <p:spPr bwMode="auto">
          <a:xfrm>
            <a:off x="914400" y="6400800"/>
            <a:ext cx="7997825" cy="228600"/>
          </a:xfrm>
          <a:prstGeom prst="rect">
            <a:avLst/>
          </a:prstGeom>
          <a:solidFill>
            <a:srgbClr val="003F72"/>
          </a:solidFill>
          <a:ln w="9525">
            <a:noFill/>
            <a:miter lim="800000"/>
            <a:headEnd/>
            <a:tailEnd/>
          </a:ln>
        </p:spPr>
        <p:txBody>
          <a:bodyPr wrap="none" anchor="ctr"/>
          <a:lstStyle/>
          <a:p>
            <a:pPr>
              <a:defRPr/>
            </a:pPr>
            <a:endParaRPr lang="en-US"/>
          </a:p>
        </p:txBody>
      </p:sp>
      <p:sp>
        <p:nvSpPr>
          <p:cNvPr id="1030" name="Rectangle 6"/>
          <p:cNvSpPr>
            <a:spLocks noGrp="1" noChangeArrowheads="1"/>
          </p:cNvSpPr>
          <p:nvPr>
            <p:ph type="sldNum" sz="quarter" idx="4"/>
          </p:nvPr>
        </p:nvSpPr>
        <p:spPr bwMode="auto">
          <a:xfrm>
            <a:off x="8458200" y="6445250"/>
            <a:ext cx="228600" cy="22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a:defRPr sz="800">
                <a:solidFill>
                  <a:schemeClr val="bg1"/>
                </a:solidFill>
                <a:latin typeface="Arial" charset="0"/>
              </a:defRPr>
            </a:lvl1pPr>
          </a:lstStyle>
          <a:p>
            <a:pPr>
              <a:defRPr/>
            </a:pPr>
            <a:fld id="{F29537FE-5774-45C8-A80F-4E0C4FB8B9E3}" type="slidenum">
              <a:rPr lang="en-US"/>
              <a:pPr>
                <a:defRPr/>
              </a:pPr>
              <a:t>‹#›</a:t>
            </a:fld>
            <a:endParaRPr lang="en-US">
              <a:solidFill>
                <a:srgbClr val="003F72"/>
              </a:solidFill>
            </a:endParaRPr>
          </a:p>
        </p:txBody>
      </p:sp>
      <p:sp>
        <p:nvSpPr>
          <p:cNvPr id="1040" name="Rectangle 16"/>
          <p:cNvSpPr>
            <a:spLocks noGrp="1" noChangeArrowheads="1"/>
          </p:cNvSpPr>
          <p:nvPr>
            <p:ph type="ftr" sz="quarter" idx="3"/>
          </p:nvPr>
        </p:nvSpPr>
        <p:spPr bwMode="auto">
          <a:xfrm>
            <a:off x="2895600" y="6445250"/>
            <a:ext cx="5410200" cy="22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a:defRPr sz="800">
                <a:solidFill>
                  <a:schemeClr val="bg1"/>
                </a:solidFill>
                <a:latin typeface="Arial" charset="0"/>
              </a:defRPr>
            </a:lvl1pPr>
          </a:lstStyle>
          <a:p>
            <a:pPr>
              <a:defRPr/>
            </a:pPr>
            <a:r>
              <a:rPr lang="en-US"/>
              <a:t>Municipal Securities Rulemaking Board</a:t>
            </a:r>
          </a:p>
        </p:txBody>
      </p:sp>
      <p:sp>
        <p:nvSpPr>
          <p:cNvPr id="1042" name="Rectangle 18"/>
          <p:cNvSpPr>
            <a:spLocks noChangeArrowheads="1"/>
          </p:cNvSpPr>
          <p:nvPr userDrawn="1"/>
        </p:nvSpPr>
        <p:spPr bwMode="auto">
          <a:xfrm>
            <a:off x="228600" y="6400800"/>
            <a:ext cx="609600" cy="228600"/>
          </a:xfrm>
          <a:prstGeom prst="rect">
            <a:avLst/>
          </a:prstGeom>
          <a:solidFill>
            <a:srgbClr val="72BF44"/>
          </a:solidFill>
          <a:ln w="9525">
            <a:noFill/>
            <a:miter lim="800000"/>
            <a:headEnd/>
            <a:tailEnd/>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2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dt="0"/>
  <p:txStyles>
    <p:titleStyle>
      <a:lvl1pPr algn="l" rtl="0" eaLnBrk="0" fontAlgn="base" hangingPunct="0">
        <a:spcBef>
          <a:spcPct val="0"/>
        </a:spcBef>
        <a:spcAft>
          <a:spcPct val="0"/>
        </a:spcAft>
        <a:defRPr sz="3000">
          <a:solidFill>
            <a:schemeClr val="bg1"/>
          </a:solidFill>
          <a:latin typeface="+mj-lt"/>
          <a:ea typeface="+mj-ea"/>
          <a:cs typeface="+mj-cs"/>
        </a:defRPr>
      </a:lvl1pPr>
      <a:lvl2pPr algn="l" rtl="0" eaLnBrk="0" fontAlgn="base" hangingPunct="0">
        <a:spcBef>
          <a:spcPct val="0"/>
        </a:spcBef>
        <a:spcAft>
          <a:spcPct val="0"/>
        </a:spcAft>
        <a:defRPr sz="3000">
          <a:solidFill>
            <a:schemeClr val="bg1"/>
          </a:solidFill>
          <a:latin typeface="Arial" charset="0"/>
          <a:ea typeface="Geneva" charset="-128"/>
        </a:defRPr>
      </a:lvl2pPr>
      <a:lvl3pPr algn="l" rtl="0" eaLnBrk="0" fontAlgn="base" hangingPunct="0">
        <a:spcBef>
          <a:spcPct val="0"/>
        </a:spcBef>
        <a:spcAft>
          <a:spcPct val="0"/>
        </a:spcAft>
        <a:defRPr sz="3000">
          <a:solidFill>
            <a:schemeClr val="bg1"/>
          </a:solidFill>
          <a:latin typeface="Arial" charset="0"/>
          <a:ea typeface="Geneva" charset="-128"/>
        </a:defRPr>
      </a:lvl3pPr>
      <a:lvl4pPr algn="l" rtl="0" eaLnBrk="0" fontAlgn="base" hangingPunct="0">
        <a:spcBef>
          <a:spcPct val="0"/>
        </a:spcBef>
        <a:spcAft>
          <a:spcPct val="0"/>
        </a:spcAft>
        <a:defRPr sz="3000">
          <a:solidFill>
            <a:schemeClr val="bg1"/>
          </a:solidFill>
          <a:latin typeface="Arial" charset="0"/>
          <a:ea typeface="Geneva" charset="-128"/>
        </a:defRPr>
      </a:lvl4pPr>
      <a:lvl5pPr algn="l" rtl="0" eaLnBrk="0" fontAlgn="base" hangingPunct="0">
        <a:spcBef>
          <a:spcPct val="0"/>
        </a:spcBef>
        <a:spcAft>
          <a:spcPct val="0"/>
        </a:spcAft>
        <a:defRPr sz="3000">
          <a:solidFill>
            <a:schemeClr val="bg1"/>
          </a:solidFill>
          <a:latin typeface="Arial" charset="0"/>
          <a:ea typeface="Geneva" charset="-128"/>
        </a:defRPr>
      </a:lvl5pPr>
      <a:lvl6pPr marL="457200" algn="l" rtl="0" fontAlgn="base">
        <a:spcBef>
          <a:spcPct val="0"/>
        </a:spcBef>
        <a:spcAft>
          <a:spcPct val="0"/>
        </a:spcAft>
        <a:defRPr sz="3000">
          <a:solidFill>
            <a:schemeClr val="bg1"/>
          </a:solidFill>
          <a:latin typeface="Arial" charset="0"/>
          <a:ea typeface="Geneva" charset="-128"/>
        </a:defRPr>
      </a:lvl6pPr>
      <a:lvl7pPr marL="914400" algn="l" rtl="0" fontAlgn="base">
        <a:spcBef>
          <a:spcPct val="0"/>
        </a:spcBef>
        <a:spcAft>
          <a:spcPct val="0"/>
        </a:spcAft>
        <a:defRPr sz="3000">
          <a:solidFill>
            <a:schemeClr val="bg1"/>
          </a:solidFill>
          <a:latin typeface="Arial" charset="0"/>
          <a:ea typeface="Geneva" charset="-128"/>
        </a:defRPr>
      </a:lvl7pPr>
      <a:lvl8pPr marL="1371600" algn="l" rtl="0" fontAlgn="base">
        <a:spcBef>
          <a:spcPct val="0"/>
        </a:spcBef>
        <a:spcAft>
          <a:spcPct val="0"/>
        </a:spcAft>
        <a:defRPr sz="3000">
          <a:solidFill>
            <a:schemeClr val="bg1"/>
          </a:solidFill>
          <a:latin typeface="Arial" charset="0"/>
          <a:ea typeface="Geneva" charset="-128"/>
        </a:defRPr>
      </a:lvl8pPr>
      <a:lvl9pPr marL="1828800" algn="l" rtl="0" fontAlgn="base">
        <a:spcBef>
          <a:spcPct val="0"/>
        </a:spcBef>
        <a:spcAft>
          <a:spcPct val="0"/>
        </a:spcAft>
        <a:defRPr sz="3000">
          <a:solidFill>
            <a:schemeClr val="bg1"/>
          </a:solidFill>
          <a:latin typeface="Arial" charset="0"/>
          <a:ea typeface="Geneva" charset="-128"/>
        </a:defRPr>
      </a:lvl9pPr>
    </p:titleStyle>
    <p:bodyStyle>
      <a:lvl1pPr marL="342900" indent="-342900" algn="l" rtl="0" eaLnBrk="0" fontAlgn="base" hangingPunct="0">
        <a:spcBef>
          <a:spcPct val="20000"/>
        </a:spcBef>
        <a:spcAft>
          <a:spcPct val="0"/>
        </a:spcAft>
        <a:buClr>
          <a:srgbClr val="72BF44"/>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72BF44"/>
        </a:buClr>
        <a:buChar char="–"/>
        <a:defRPr sz="2000">
          <a:solidFill>
            <a:schemeClr val="tx1"/>
          </a:solidFill>
          <a:latin typeface="+mn-lt"/>
          <a:ea typeface="+mn-ea"/>
        </a:defRPr>
      </a:lvl2pPr>
      <a:lvl3pPr marL="1085850" indent="-228600" algn="l" rtl="0" eaLnBrk="0" fontAlgn="base" hangingPunct="0">
        <a:spcBef>
          <a:spcPct val="20000"/>
        </a:spcBef>
        <a:spcAft>
          <a:spcPct val="0"/>
        </a:spcAft>
        <a:buClr>
          <a:srgbClr val="72BF44"/>
        </a:buClr>
        <a:buChar char="•"/>
        <a:defRPr>
          <a:solidFill>
            <a:schemeClr val="tx1"/>
          </a:solidFill>
          <a:latin typeface="+mn-lt"/>
          <a:ea typeface="+mn-ea"/>
        </a:defRPr>
      </a:lvl3pPr>
      <a:lvl4pPr marL="1428750" indent="-228600" algn="l" rtl="0" eaLnBrk="0" fontAlgn="base" hangingPunct="0">
        <a:spcBef>
          <a:spcPct val="20000"/>
        </a:spcBef>
        <a:spcAft>
          <a:spcPct val="0"/>
        </a:spcAft>
        <a:buClr>
          <a:srgbClr val="72BF44"/>
        </a:buClr>
        <a:buChar char="–"/>
        <a:defRPr sz="1600">
          <a:solidFill>
            <a:schemeClr val="tx1"/>
          </a:solidFill>
          <a:latin typeface="+mn-lt"/>
          <a:ea typeface="+mn-ea"/>
        </a:defRPr>
      </a:lvl4pPr>
      <a:lvl5pPr marL="1771650" indent="-228600" algn="l" rtl="0" eaLnBrk="0" fontAlgn="base" hangingPunct="0">
        <a:spcBef>
          <a:spcPct val="20000"/>
        </a:spcBef>
        <a:spcAft>
          <a:spcPct val="0"/>
        </a:spcAft>
        <a:buClr>
          <a:srgbClr val="72BF44"/>
        </a:buClr>
        <a:buChar char="»"/>
        <a:defRPr sz="1600">
          <a:solidFill>
            <a:schemeClr val="tx1"/>
          </a:solidFill>
          <a:latin typeface="+mn-lt"/>
          <a:ea typeface="+mn-ea"/>
        </a:defRPr>
      </a:lvl5pPr>
      <a:lvl6pPr marL="2228850" indent="-228600" algn="l" rtl="0" fontAlgn="base">
        <a:spcBef>
          <a:spcPct val="20000"/>
        </a:spcBef>
        <a:spcAft>
          <a:spcPct val="0"/>
        </a:spcAft>
        <a:buClr>
          <a:srgbClr val="72BF44"/>
        </a:buClr>
        <a:buChar char="»"/>
        <a:defRPr sz="1600">
          <a:solidFill>
            <a:schemeClr val="tx1"/>
          </a:solidFill>
          <a:latin typeface="+mn-lt"/>
          <a:ea typeface="+mn-ea"/>
        </a:defRPr>
      </a:lvl6pPr>
      <a:lvl7pPr marL="2686050" indent="-228600" algn="l" rtl="0" fontAlgn="base">
        <a:spcBef>
          <a:spcPct val="20000"/>
        </a:spcBef>
        <a:spcAft>
          <a:spcPct val="0"/>
        </a:spcAft>
        <a:buClr>
          <a:srgbClr val="72BF44"/>
        </a:buClr>
        <a:buChar char="»"/>
        <a:defRPr sz="1600">
          <a:solidFill>
            <a:schemeClr val="tx1"/>
          </a:solidFill>
          <a:latin typeface="+mn-lt"/>
          <a:ea typeface="+mn-ea"/>
        </a:defRPr>
      </a:lvl7pPr>
      <a:lvl8pPr marL="3143250" indent="-228600" algn="l" rtl="0" fontAlgn="base">
        <a:spcBef>
          <a:spcPct val="20000"/>
        </a:spcBef>
        <a:spcAft>
          <a:spcPct val="0"/>
        </a:spcAft>
        <a:buClr>
          <a:srgbClr val="72BF44"/>
        </a:buClr>
        <a:buChar char="»"/>
        <a:defRPr sz="1600">
          <a:solidFill>
            <a:schemeClr val="tx1"/>
          </a:solidFill>
          <a:latin typeface="+mn-lt"/>
          <a:ea typeface="+mn-ea"/>
        </a:defRPr>
      </a:lvl8pPr>
      <a:lvl9pPr marL="3600450" indent="-228600" algn="l" rtl="0" fontAlgn="base">
        <a:spcBef>
          <a:spcPct val="20000"/>
        </a:spcBef>
        <a:spcAft>
          <a:spcPct val="0"/>
        </a:spcAft>
        <a:buClr>
          <a:srgbClr val="72BF44"/>
        </a:buClr>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52400" y="2133600"/>
            <a:ext cx="6324600" cy="1371600"/>
          </a:xfrm>
        </p:spPr>
        <p:txBody>
          <a:bodyPr/>
          <a:lstStyle/>
          <a:p>
            <a:pPr algn="ctr" eaLnBrk="1" hangingPunct="1"/>
            <a:r>
              <a:rPr lang="en-US" smtClean="0"/>
              <a:t>Regulatory Reform and Implications for the Municipal Bond Market </a:t>
            </a:r>
          </a:p>
        </p:txBody>
      </p:sp>
      <p:sp>
        <p:nvSpPr>
          <p:cNvPr id="3075" name="Rectangle 5"/>
          <p:cNvSpPr>
            <a:spLocks noGrp="1" noChangeArrowheads="1"/>
          </p:cNvSpPr>
          <p:nvPr>
            <p:ph type="subTitle" idx="1"/>
          </p:nvPr>
        </p:nvSpPr>
        <p:spPr/>
        <p:txBody>
          <a:bodyPr/>
          <a:lstStyle/>
          <a:p>
            <a:pPr eaLnBrk="1" hangingPunct="1"/>
            <a:r>
              <a:rPr lang="en-US" sz="2000" smtClean="0"/>
              <a:t>RBDA Financial Regulatory Reform Webinar</a:t>
            </a:r>
          </a:p>
          <a:p>
            <a:pPr eaLnBrk="1" hangingPunct="1"/>
            <a:r>
              <a:rPr lang="en-US" sz="2000" smtClean="0"/>
              <a:t>Lynnette Kelly Hotchkiss, Executive Director </a:t>
            </a:r>
          </a:p>
          <a:p>
            <a:pPr eaLnBrk="1" hangingPunct="1"/>
            <a:r>
              <a:rPr lang="en-US" sz="2000" smtClean="0"/>
              <a:t>August 10, 2010</a:t>
            </a:r>
          </a:p>
          <a:p>
            <a:pPr algn="ctr" eaLnBrk="1" hangingPunct="1"/>
            <a:endParaRPr lang="en-US" sz="20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smtClean="0"/>
              <a:t>Derivatives</a:t>
            </a:r>
            <a:endParaRPr lang="en-US" smtClean="0"/>
          </a:p>
        </p:txBody>
      </p:sp>
      <p:sp>
        <p:nvSpPr>
          <p:cNvPr id="12291" name="Content Placeholder 2"/>
          <p:cNvSpPr>
            <a:spLocks noGrp="1"/>
          </p:cNvSpPr>
          <p:nvPr>
            <p:ph idx="1"/>
          </p:nvPr>
        </p:nvSpPr>
        <p:spPr/>
        <p:txBody>
          <a:bodyPr/>
          <a:lstStyle/>
          <a:p>
            <a:r>
              <a:rPr lang="en-US" sz="2000" smtClean="0"/>
              <a:t>Effective October 1, 2010, all swap advisors of state and local governments and other governmental entities (such as governmental pension funds) must be registered with the SEC and will be subject to MSRB rules such as those on professional qualifications, pay-to-play, fiduciary duty, and fair dealing  (this includes swap dealers serving as advisors)</a:t>
            </a:r>
          </a:p>
          <a:p>
            <a:endParaRPr lang="en-US" sz="2000" smtClean="0"/>
          </a:p>
          <a:p>
            <a:r>
              <a:rPr lang="en-US" sz="2000" smtClean="0"/>
              <a:t>State and local governments and other governmental entities must have advisors that are independent of their swap dealers to provide advice on the fair pricing and appropriateness of the swap transactions</a:t>
            </a:r>
          </a:p>
          <a:p>
            <a:endParaRPr lang="en-US" sz="2000" smtClean="0"/>
          </a:p>
          <a:p>
            <a:r>
              <a:rPr lang="en-US" sz="2000" smtClean="0"/>
              <a:t>Information reporting is required for all swaps  </a:t>
            </a:r>
          </a:p>
          <a:p>
            <a:pPr>
              <a:buFontTx/>
              <a:buNone/>
            </a:pPr>
            <a:r>
              <a:rPr lang="en-US" sz="1400" smtClean="0"/>
              <a:t> </a:t>
            </a:r>
          </a:p>
        </p:txBody>
      </p:sp>
      <p:sp>
        <p:nvSpPr>
          <p:cNvPr id="12292" name="Slide Number Placeholder 3"/>
          <p:cNvSpPr>
            <a:spLocks noGrp="1"/>
          </p:cNvSpPr>
          <p:nvPr>
            <p:ph type="sldNum" sz="quarter" idx="10"/>
          </p:nvPr>
        </p:nvSpPr>
        <p:spPr>
          <a:noFill/>
        </p:spPr>
        <p:txBody>
          <a:bodyPr/>
          <a:lstStyle/>
          <a:p>
            <a:fld id="{FFBB36CC-C628-4F20-B4BD-4BAB03E97F69}" type="slidenum">
              <a:rPr lang="en-US" smtClean="0"/>
              <a:pPr/>
              <a:t>9</a:t>
            </a:fld>
            <a:endParaRPr lang="en-US" smtClean="0">
              <a:solidFill>
                <a:srgbClr val="003F72"/>
              </a:solidFill>
            </a:endParaRPr>
          </a:p>
        </p:txBody>
      </p:sp>
      <p:sp>
        <p:nvSpPr>
          <p:cNvPr id="12293"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p:txBody>
          <a:bodyPr/>
          <a:lstStyle/>
          <a:p>
            <a:r>
              <a:rPr lang="en-US" b="1" smtClean="0"/>
              <a:t>Derivatives</a:t>
            </a:r>
            <a:endParaRPr lang="en-US" smtClean="0"/>
          </a:p>
        </p:txBody>
      </p:sp>
      <p:sp>
        <p:nvSpPr>
          <p:cNvPr id="13315" name="Content Placeholder 2"/>
          <p:cNvSpPr>
            <a:spLocks noGrp="1"/>
          </p:cNvSpPr>
          <p:nvPr>
            <p:ph idx="4294967295"/>
          </p:nvPr>
        </p:nvSpPr>
        <p:spPr/>
        <p:txBody>
          <a:bodyPr/>
          <a:lstStyle/>
          <a:p>
            <a:pPr>
              <a:buFontTx/>
              <a:buNone/>
            </a:pPr>
            <a:r>
              <a:rPr lang="en-US" sz="1400" smtClean="0"/>
              <a:t> </a:t>
            </a:r>
          </a:p>
          <a:p>
            <a:r>
              <a:rPr lang="en-US" sz="2000" smtClean="0"/>
              <a:t>It is unclear whether swaps of state and local governments will be required to be centrally cleared; they may be “end users” and exempt from clearing  (the CFTC must define “end user”) </a:t>
            </a:r>
          </a:p>
          <a:p>
            <a:endParaRPr lang="en-US" sz="2000" smtClean="0"/>
          </a:p>
          <a:p>
            <a:r>
              <a:rPr lang="en-US" sz="2000" smtClean="0"/>
              <a:t>Most municipal swaps will be regulated by the CFTC, which has one year to write rules for the registration of, and business conduct standards for, swap dealers and major swap participants in the municipal and other markets</a:t>
            </a:r>
          </a:p>
          <a:p>
            <a:endParaRPr lang="en-US" sz="2000" smtClean="0"/>
          </a:p>
          <a:p>
            <a:r>
              <a:rPr lang="en-US" sz="2000" smtClean="0"/>
              <a:t>In addition, the CFTC would have a year to formulate a code of conduct for dealers that enter into swaps with “special entities,” which include states, localities, and pension funds</a:t>
            </a:r>
          </a:p>
        </p:txBody>
      </p:sp>
      <p:sp>
        <p:nvSpPr>
          <p:cNvPr id="13316" name="Slide Number Placeholder 3"/>
          <p:cNvSpPr txBox="1">
            <a:spLocks noGrp="1"/>
          </p:cNvSpPr>
          <p:nvPr/>
        </p:nvSpPr>
        <p:spPr bwMode="auto">
          <a:xfrm>
            <a:off x="8458200" y="6445250"/>
            <a:ext cx="228600" cy="228600"/>
          </a:xfrm>
          <a:prstGeom prst="rect">
            <a:avLst/>
          </a:prstGeom>
          <a:noFill/>
          <a:ln w="9525">
            <a:noFill/>
            <a:miter lim="800000"/>
            <a:headEnd/>
            <a:tailEnd/>
          </a:ln>
        </p:spPr>
        <p:txBody>
          <a:bodyPr lIns="0" tIns="0" rIns="0" bIns="0"/>
          <a:lstStyle/>
          <a:p>
            <a:pPr algn="r"/>
            <a:fld id="{72537538-FF77-4BD5-8D5A-DDF1CFEBAE23}" type="slidenum">
              <a:rPr lang="en-US" sz="800">
                <a:solidFill>
                  <a:schemeClr val="bg1"/>
                </a:solidFill>
              </a:rPr>
              <a:pPr algn="r"/>
              <a:t>10</a:t>
            </a:fld>
            <a:endParaRPr lang="en-US" sz="800">
              <a:solidFill>
                <a:srgbClr val="003F72"/>
              </a:solidFill>
            </a:endParaRPr>
          </a:p>
        </p:txBody>
      </p:sp>
      <p:sp>
        <p:nvSpPr>
          <p:cNvPr id="13317" name="Footer Placeholder 4"/>
          <p:cNvSpPr txBox="1">
            <a:spLocks noGrp="1"/>
          </p:cNvSpPr>
          <p:nvPr/>
        </p:nvSpPr>
        <p:spPr bwMode="auto">
          <a:xfrm>
            <a:off x="2895600" y="6445250"/>
            <a:ext cx="5410200" cy="228600"/>
          </a:xfrm>
          <a:prstGeom prst="rect">
            <a:avLst/>
          </a:prstGeom>
          <a:noFill/>
          <a:ln w="9525">
            <a:noFill/>
            <a:miter lim="800000"/>
            <a:headEnd/>
            <a:tailEnd/>
          </a:ln>
        </p:spPr>
        <p:txBody>
          <a:bodyPr lIns="0" tIns="0" rIns="0" bIns="0"/>
          <a:lstStyle/>
          <a:p>
            <a:pPr algn="r"/>
            <a:r>
              <a:rPr lang="en-US" sz="800">
                <a:solidFill>
                  <a:schemeClr val="bg1"/>
                </a:solidFill>
              </a:rPr>
              <a:t>Municipal Securities Rulemaking Board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smtClean="0"/>
              <a:t>Governmental Accounting Standards Board (GASB)</a:t>
            </a:r>
          </a:p>
        </p:txBody>
      </p:sp>
      <p:sp>
        <p:nvSpPr>
          <p:cNvPr id="14339" name="Content Placeholder 2"/>
          <p:cNvSpPr>
            <a:spLocks noGrp="1"/>
          </p:cNvSpPr>
          <p:nvPr>
            <p:ph idx="1"/>
          </p:nvPr>
        </p:nvSpPr>
        <p:spPr/>
        <p:txBody>
          <a:bodyPr/>
          <a:lstStyle/>
          <a:p>
            <a:r>
              <a:rPr lang="en-US" smtClean="0"/>
              <a:t>Allows SEC to direct FINRA to collect assessments from  dealers to fund the GASB</a:t>
            </a:r>
          </a:p>
          <a:p>
            <a:pPr>
              <a:buFontTx/>
              <a:buNone/>
            </a:pPr>
            <a:endParaRPr lang="en-US" smtClean="0"/>
          </a:p>
          <a:p>
            <a:r>
              <a:rPr lang="en-US" smtClean="0"/>
              <a:t>GAO study on GASB effectiveness (due within 180 days)</a:t>
            </a:r>
          </a:p>
          <a:p>
            <a:endParaRPr lang="en-US" smtClean="0"/>
          </a:p>
        </p:txBody>
      </p:sp>
      <p:sp>
        <p:nvSpPr>
          <p:cNvPr id="14340" name="Slide Number Placeholder 3"/>
          <p:cNvSpPr>
            <a:spLocks noGrp="1"/>
          </p:cNvSpPr>
          <p:nvPr>
            <p:ph type="sldNum" sz="quarter" idx="10"/>
          </p:nvPr>
        </p:nvSpPr>
        <p:spPr>
          <a:noFill/>
        </p:spPr>
        <p:txBody>
          <a:bodyPr/>
          <a:lstStyle/>
          <a:p>
            <a:fld id="{F5A78611-9EA4-4933-B387-648ABB4CA389}" type="slidenum">
              <a:rPr lang="en-US" smtClean="0"/>
              <a:pPr/>
              <a:t>11</a:t>
            </a:fld>
            <a:endParaRPr lang="en-US" smtClean="0">
              <a:solidFill>
                <a:srgbClr val="003F72"/>
              </a:solidFill>
            </a:endParaRPr>
          </a:p>
        </p:txBody>
      </p:sp>
      <p:sp>
        <p:nvSpPr>
          <p:cNvPr id="14341"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381000"/>
            <a:ext cx="5792788" cy="1068388"/>
          </a:xfrm>
        </p:spPr>
        <p:txBody>
          <a:bodyPr/>
          <a:lstStyle/>
          <a:p>
            <a:r>
              <a:rPr lang="en-US" b="1" smtClean="0"/>
              <a:t>Credit Rating Agencies</a:t>
            </a:r>
            <a:endParaRPr lang="en-US" smtClean="0"/>
          </a:p>
        </p:txBody>
      </p:sp>
      <p:sp>
        <p:nvSpPr>
          <p:cNvPr id="15363" name="Content Placeholder 2"/>
          <p:cNvSpPr>
            <a:spLocks noGrp="1"/>
          </p:cNvSpPr>
          <p:nvPr>
            <p:ph idx="1"/>
          </p:nvPr>
        </p:nvSpPr>
        <p:spPr/>
        <p:txBody>
          <a:bodyPr/>
          <a:lstStyle/>
          <a:p>
            <a:r>
              <a:rPr lang="en-US" smtClean="0"/>
              <a:t>Subject to greater liability</a:t>
            </a:r>
          </a:p>
          <a:p>
            <a:r>
              <a:rPr lang="en-US" smtClean="0"/>
              <a:t>SEC given two years to mitigate conflicts of interest</a:t>
            </a:r>
          </a:p>
          <a:p>
            <a:r>
              <a:rPr lang="en-US" smtClean="0"/>
              <a:t>If the SEC does not find a solution, the SEC would be required to create a board to match rating agencies with debt issuers</a:t>
            </a:r>
          </a:p>
          <a:p>
            <a:r>
              <a:rPr lang="en-US" smtClean="0"/>
              <a:t>Federal regulators will remove references to credit ratings in their rules</a:t>
            </a:r>
          </a:p>
          <a:p>
            <a:r>
              <a:rPr lang="en-US" smtClean="0"/>
              <a:t>Credit rating agencies must use consistent rating requirements across all products  </a:t>
            </a:r>
          </a:p>
          <a:p>
            <a:endParaRPr lang="en-US" smtClean="0"/>
          </a:p>
        </p:txBody>
      </p:sp>
      <p:sp>
        <p:nvSpPr>
          <p:cNvPr id="15364" name="Slide Number Placeholder 3"/>
          <p:cNvSpPr>
            <a:spLocks noGrp="1"/>
          </p:cNvSpPr>
          <p:nvPr>
            <p:ph type="sldNum" sz="quarter" idx="10"/>
          </p:nvPr>
        </p:nvSpPr>
        <p:spPr>
          <a:noFill/>
        </p:spPr>
        <p:txBody>
          <a:bodyPr/>
          <a:lstStyle/>
          <a:p>
            <a:fld id="{5787BA0F-9447-4FE6-9245-FD5589FDF331}" type="slidenum">
              <a:rPr lang="en-US" smtClean="0"/>
              <a:pPr/>
              <a:t>12</a:t>
            </a:fld>
            <a:endParaRPr lang="en-US" smtClean="0">
              <a:solidFill>
                <a:srgbClr val="003F72"/>
              </a:solidFill>
            </a:endParaRPr>
          </a:p>
        </p:txBody>
      </p:sp>
      <p:sp>
        <p:nvSpPr>
          <p:cNvPr id="15365"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Enhanced Liability for MSRB </a:t>
            </a:r>
          </a:p>
        </p:txBody>
      </p:sp>
      <p:sp>
        <p:nvSpPr>
          <p:cNvPr id="16387" name="Content Placeholder 2"/>
          <p:cNvSpPr>
            <a:spLocks noGrp="1"/>
          </p:cNvSpPr>
          <p:nvPr>
            <p:ph idx="1"/>
          </p:nvPr>
        </p:nvSpPr>
        <p:spPr/>
        <p:txBody>
          <a:bodyPr/>
          <a:lstStyle/>
          <a:p>
            <a:r>
              <a:rPr lang="en-US" smtClean="0"/>
              <a:t>SEC has ability to censure MSRB staff and Board members</a:t>
            </a:r>
          </a:p>
          <a:p>
            <a:pPr>
              <a:buFontTx/>
              <a:buNone/>
            </a:pPr>
            <a:endParaRPr lang="en-US" smtClean="0"/>
          </a:p>
          <a:p>
            <a:r>
              <a:rPr lang="en-US" smtClean="0"/>
              <a:t>Similar provisions were included for other self regulatory organizations</a:t>
            </a:r>
          </a:p>
          <a:p>
            <a:endParaRPr lang="en-US" smtClean="0"/>
          </a:p>
        </p:txBody>
      </p:sp>
      <p:sp>
        <p:nvSpPr>
          <p:cNvPr id="16388" name="Slide Number Placeholder 3"/>
          <p:cNvSpPr>
            <a:spLocks noGrp="1"/>
          </p:cNvSpPr>
          <p:nvPr>
            <p:ph type="sldNum" sz="quarter" idx="10"/>
          </p:nvPr>
        </p:nvSpPr>
        <p:spPr>
          <a:noFill/>
        </p:spPr>
        <p:txBody>
          <a:bodyPr/>
          <a:lstStyle/>
          <a:p>
            <a:fld id="{F2985F2A-2400-4814-AB82-A8FDC09C7763}" type="slidenum">
              <a:rPr lang="en-US" smtClean="0"/>
              <a:pPr/>
              <a:t>13</a:t>
            </a:fld>
            <a:endParaRPr lang="en-US" smtClean="0">
              <a:solidFill>
                <a:srgbClr val="003F72"/>
              </a:solidFill>
            </a:endParaRPr>
          </a:p>
        </p:txBody>
      </p:sp>
      <p:sp>
        <p:nvSpPr>
          <p:cNvPr id="16389"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ctrTitle"/>
          </p:nvPr>
        </p:nvSpPr>
        <p:spPr>
          <a:xfrm>
            <a:off x="152400" y="2133600"/>
            <a:ext cx="6324600" cy="1371600"/>
          </a:xfrm>
        </p:spPr>
        <p:txBody>
          <a:bodyPr/>
          <a:lstStyle/>
          <a:p>
            <a:pPr algn="ctr" eaLnBrk="1" hangingPunct="1"/>
            <a:r>
              <a:rPr lang="en-US" smtClean="0"/>
              <a:t>Regulatory Reform and Implications for the Municipal Bond Market </a:t>
            </a:r>
          </a:p>
        </p:txBody>
      </p:sp>
      <p:sp>
        <p:nvSpPr>
          <p:cNvPr id="17411" name="Rectangle 5"/>
          <p:cNvSpPr>
            <a:spLocks noGrp="1" noChangeArrowheads="1"/>
          </p:cNvSpPr>
          <p:nvPr>
            <p:ph type="subTitle" idx="1"/>
          </p:nvPr>
        </p:nvSpPr>
        <p:spPr/>
        <p:txBody>
          <a:bodyPr/>
          <a:lstStyle/>
          <a:p>
            <a:pPr eaLnBrk="1" hangingPunct="1"/>
            <a:r>
              <a:rPr lang="en-US" sz="2000" smtClean="0"/>
              <a:t>RBDA Financial Regulatory Reform Webinar</a:t>
            </a:r>
          </a:p>
          <a:p>
            <a:pPr eaLnBrk="1" hangingPunct="1"/>
            <a:r>
              <a:rPr lang="en-US" sz="2000" smtClean="0"/>
              <a:t>Lynnette Kelly Hotchkiss, Executive Director </a:t>
            </a:r>
          </a:p>
          <a:p>
            <a:pPr eaLnBrk="1" hangingPunct="1"/>
            <a:r>
              <a:rPr lang="en-US" sz="2000" smtClean="0"/>
              <a:t>August 10, 2010</a:t>
            </a:r>
          </a:p>
          <a:p>
            <a:pPr algn="ctr" eaLnBrk="1" hangingPunct="1"/>
            <a:endParaRPr lang="en-US"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455613"/>
            <a:ext cx="7086600" cy="1068387"/>
          </a:xfrm>
        </p:spPr>
        <p:txBody>
          <a:bodyPr/>
          <a:lstStyle/>
          <a:p>
            <a:r>
              <a:rPr lang="en-US" sz="2400" b="1" smtClean="0"/>
              <a:t>Dodd-Frank Wall Street Reform and Consumer Protection Act, Public Law 111-203</a:t>
            </a:r>
          </a:p>
        </p:txBody>
      </p:sp>
      <p:sp>
        <p:nvSpPr>
          <p:cNvPr id="4099" name="Content Placeholder 2"/>
          <p:cNvSpPr>
            <a:spLocks noGrp="1"/>
          </p:cNvSpPr>
          <p:nvPr>
            <p:ph idx="1"/>
          </p:nvPr>
        </p:nvSpPr>
        <p:spPr/>
        <p:txBody>
          <a:bodyPr/>
          <a:lstStyle/>
          <a:p>
            <a:endParaRPr lang="en-US" smtClean="0"/>
          </a:p>
          <a:p>
            <a:r>
              <a:rPr lang="en-US" smtClean="0"/>
              <a:t>Generally incorporates Senate priorities with regard to the MSRB and municipal securities</a:t>
            </a:r>
          </a:p>
          <a:p>
            <a:r>
              <a:rPr lang="en-US" smtClean="0"/>
              <a:t>Most significant legislative focus on municipal market issues since 1986 </a:t>
            </a:r>
          </a:p>
          <a:p>
            <a:r>
              <a:rPr lang="en-US" smtClean="0"/>
              <a:t>Greatly expands MSRB authority</a:t>
            </a:r>
          </a:p>
          <a:p>
            <a:r>
              <a:rPr lang="en-US" smtClean="0"/>
              <a:t>Signed into law by President Obama on July 21, 2010</a:t>
            </a:r>
          </a:p>
        </p:txBody>
      </p:sp>
      <p:sp>
        <p:nvSpPr>
          <p:cNvPr id="4100" name="Slide Number Placeholder 3"/>
          <p:cNvSpPr>
            <a:spLocks noGrp="1"/>
          </p:cNvSpPr>
          <p:nvPr>
            <p:ph type="sldNum" sz="quarter" idx="10"/>
          </p:nvPr>
        </p:nvSpPr>
        <p:spPr>
          <a:noFill/>
        </p:spPr>
        <p:txBody>
          <a:bodyPr/>
          <a:lstStyle/>
          <a:p>
            <a:fld id="{B6CA77C5-B266-43B2-89C5-7288473BDB11}" type="slidenum">
              <a:rPr lang="en-US" smtClean="0"/>
              <a:pPr/>
              <a:t>1</a:t>
            </a:fld>
            <a:endParaRPr lang="en-US" smtClean="0">
              <a:solidFill>
                <a:srgbClr val="003F72"/>
              </a:solidFill>
            </a:endParaRPr>
          </a:p>
        </p:txBody>
      </p:sp>
      <p:sp>
        <p:nvSpPr>
          <p:cNvPr id="4101"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7792F179-F2BB-4FBA-B5C6-4D74E54105FE}" type="slidenum">
              <a:rPr lang="en-US" smtClean="0"/>
              <a:pPr/>
              <a:t>2</a:t>
            </a:fld>
            <a:endParaRPr lang="en-US" smtClean="0">
              <a:solidFill>
                <a:srgbClr val="003F72"/>
              </a:solidFill>
            </a:endParaRPr>
          </a:p>
        </p:txBody>
      </p:sp>
      <p:sp>
        <p:nvSpPr>
          <p:cNvPr id="5123" name="Footer Placeholder 4"/>
          <p:cNvSpPr>
            <a:spLocks noGrp="1"/>
          </p:cNvSpPr>
          <p:nvPr>
            <p:ph type="ftr" sz="quarter" idx="11"/>
          </p:nvPr>
        </p:nvSpPr>
        <p:spPr>
          <a:noFill/>
        </p:spPr>
        <p:txBody>
          <a:bodyPr/>
          <a:lstStyle/>
          <a:p>
            <a:r>
              <a:rPr lang="en-US" smtClean="0"/>
              <a:t>Municipal Securities Rulemaking Board</a:t>
            </a:r>
          </a:p>
        </p:txBody>
      </p:sp>
      <p:sp>
        <p:nvSpPr>
          <p:cNvPr id="5124" name="Rectangle 4"/>
          <p:cNvSpPr>
            <a:spLocks noGrp="1" noChangeArrowheads="1"/>
          </p:cNvSpPr>
          <p:nvPr>
            <p:ph type="title"/>
          </p:nvPr>
        </p:nvSpPr>
        <p:spPr>
          <a:xfrm>
            <a:off x="228600" y="381000"/>
            <a:ext cx="7086600" cy="1066800"/>
          </a:xfrm>
        </p:spPr>
        <p:txBody>
          <a:bodyPr/>
          <a:lstStyle/>
          <a:p>
            <a:pPr eaLnBrk="1" hangingPunct="1"/>
            <a:r>
              <a:rPr lang="en-US" b="1" smtClean="0"/>
              <a:t>Regulation of Municipal Advisors</a:t>
            </a:r>
            <a:endParaRPr lang="en-US" smtClean="0"/>
          </a:p>
        </p:txBody>
      </p:sp>
      <p:sp>
        <p:nvSpPr>
          <p:cNvPr id="5125" name="Rectangle 5"/>
          <p:cNvSpPr>
            <a:spLocks noGrp="1" noChangeArrowheads="1"/>
          </p:cNvSpPr>
          <p:nvPr>
            <p:ph type="body" idx="1"/>
          </p:nvPr>
        </p:nvSpPr>
        <p:spPr/>
        <p:txBody>
          <a:bodyPr/>
          <a:lstStyle/>
          <a:p>
            <a:pPr eaLnBrk="1" hangingPunct="1"/>
            <a:r>
              <a:rPr lang="en-US" smtClean="0"/>
              <a:t>MSRB regulation of non-broker-dealer financial advisors, swap advisors, guaranteed investment contract brokers, solicitors, finders, third party marketers, and other market intermediaries</a:t>
            </a:r>
          </a:p>
          <a:p>
            <a:pPr eaLnBrk="1" hangingPunct="1"/>
            <a:r>
              <a:rPr lang="en-US" smtClean="0"/>
              <a:t>Rules to include standards of training, periodic examinations, professional standards, competence and such other qualifications as the Board deems necessary or appropriate</a:t>
            </a:r>
          </a:p>
          <a:p>
            <a:pPr eaLnBrk="1" hangingPunct="1"/>
            <a:r>
              <a:rPr lang="en-US" smtClean="0"/>
              <a:t>MSRB registration required </a:t>
            </a:r>
          </a:p>
          <a:p>
            <a:pPr eaLnBrk="1" hangingPunct="1"/>
            <a:r>
              <a:rPr lang="en-US" smtClean="0"/>
              <a:t>Fiduciary duty standard mandated for both dealer and non-dealer advisors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smtClean="0"/>
              <a:t>Mission of the MSRB</a:t>
            </a:r>
            <a:endParaRPr lang="en-US" smtClean="0"/>
          </a:p>
        </p:txBody>
      </p:sp>
      <p:sp>
        <p:nvSpPr>
          <p:cNvPr id="6147" name="Content Placeholder 2"/>
          <p:cNvSpPr>
            <a:spLocks noGrp="1"/>
          </p:cNvSpPr>
          <p:nvPr>
            <p:ph idx="1"/>
          </p:nvPr>
        </p:nvSpPr>
        <p:spPr/>
        <p:txBody>
          <a:bodyPr/>
          <a:lstStyle/>
          <a:p>
            <a:r>
              <a:rPr lang="en-US" smtClean="0"/>
              <a:t>The new law expands the mission of the MSRB from solely protecting investors to also protecting “municipal entities or obligated persons”</a:t>
            </a:r>
          </a:p>
        </p:txBody>
      </p:sp>
      <p:sp>
        <p:nvSpPr>
          <p:cNvPr id="6148" name="Slide Number Placeholder 3"/>
          <p:cNvSpPr>
            <a:spLocks noGrp="1"/>
          </p:cNvSpPr>
          <p:nvPr>
            <p:ph type="sldNum" sz="quarter" idx="10"/>
          </p:nvPr>
        </p:nvSpPr>
        <p:spPr>
          <a:noFill/>
        </p:spPr>
        <p:txBody>
          <a:bodyPr/>
          <a:lstStyle/>
          <a:p>
            <a:fld id="{673BDDE7-17C8-41AE-B90D-432AFB0836FC}" type="slidenum">
              <a:rPr lang="en-US" smtClean="0"/>
              <a:pPr/>
              <a:t>3</a:t>
            </a:fld>
            <a:endParaRPr lang="en-US" smtClean="0">
              <a:solidFill>
                <a:srgbClr val="003F72"/>
              </a:solidFill>
            </a:endParaRPr>
          </a:p>
        </p:txBody>
      </p:sp>
      <p:sp>
        <p:nvSpPr>
          <p:cNvPr id="6149"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smtClean="0"/>
              <a:t>Board Composition</a:t>
            </a:r>
            <a:endParaRPr lang="en-US" smtClean="0"/>
          </a:p>
        </p:txBody>
      </p:sp>
      <p:sp>
        <p:nvSpPr>
          <p:cNvPr id="7171" name="Content Placeholder 2"/>
          <p:cNvSpPr>
            <a:spLocks noGrp="1"/>
          </p:cNvSpPr>
          <p:nvPr>
            <p:ph idx="1"/>
          </p:nvPr>
        </p:nvSpPr>
        <p:spPr/>
        <p:txBody>
          <a:bodyPr/>
          <a:lstStyle/>
          <a:p>
            <a:r>
              <a:rPr lang="en-US" smtClean="0"/>
              <a:t>The new law changes the composition of the MSRB Board, requiring that it be composed of a majority of public members</a:t>
            </a:r>
          </a:p>
          <a:p>
            <a:pPr lvl="1"/>
            <a:r>
              <a:rPr lang="en-US" smtClean="0"/>
              <a:t>Majority public Board mandated for October 1, 2010 </a:t>
            </a:r>
          </a:p>
          <a:p>
            <a:pPr lvl="1">
              <a:buFontTx/>
              <a:buNone/>
            </a:pPr>
            <a:endParaRPr lang="en-US" smtClean="0"/>
          </a:p>
          <a:p>
            <a:r>
              <a:rPr lang="en-US" smtClean="0"/>
              <a:t>MSRB Board must include one bank, one broker dealer, one municipal entity, one investor (institutional or retail), one municipal advisor and one member of the public with knowledge of the municipal securities industry </a:t>
            </a:r>
          </a:p>
          <a:p>
            <a:endParaRPr lang="en-US" smtClean="0"/>
          </a:p>
        </p:txBody>
      </p:sp>
      <p:sp>
        <p:nvSpPr>
          <p:cNvPr id="7172" name="Slide Number Placeholder 3"/>
          <p:cNvSpPr>
            <a:spLocks noGrp="1"/>
          </p:cNvSpPr>
          <p:nvPr>
            <p:ph type="sldNum" sz="quarter" idx="10"/>
          </p:nvPr>
        </p:nvSpPr>
        <p:spPr>
          <a:noFill/>
        </p:spPr>
        <p:txBody>
          <a:bodyPr/>
          <a:lstStyle/>
          <a:p>
            <a:fld id="{D31C674B-51FD-4E09-986C-9DFD8A00145C}" type="slidenum">
              <a:rPr lang="en-US" smtClean="0"/>
              <a:pPr/>
              <a:t>4</a:t>
            </a:fld>
            <a:endParaRPr lang="en-US" smtClean="0">
              <a:solidFill>
                <a:srgbClr val="003F72"/>
              </a:solidFill>
            </a:endParaRPr>
          </a:p>
        </p:txBody>
      </p:sp>
      <p:sp>
        <p:nvSpPr>
          <p:cNvPr id="7173"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smtClean="0"/>
              <a:t>Additional Authority</a:t>
            </a:r>
            <a:endParaRPr lang="en-US" smtClean="0"/>
          </a:p>
        </p:txBody>
      </p:sp>
      <p:sp>
        <p:nvSpPr>
          <p:cNvPr id="8195" name="Content Placeholder 2"/>
          <p:cNvSpPr>
            <a:spLocks noGrp="1"/>
          </p:cNvSpPr>
          <p:nvPr>
            <p:ph idx="1"/>
          </p:nvPr>
        </p:nvSpPr>
        <p:spPr/>
        <p:txBody>
          <a:bodyPr/>
          <a:lstStyle/>
          <a:p>
            <a:r>
              <a:rPr lang="en-US" smtClean="0"/>
              <a:t>MSRB may develop information systems with ability to charge reasonable fees (except on issuers and obligated persons) </a:t>
            </a:r>
          </a:p>
          <a:p>
            <a:pPr>
              <a:buFontTx/>
              <a:buNone/>
            </a:pPr>
            <a:endParaRPr lang="en-US" smtClean="0"/>
          </a:p>
          <a:p>
            <a:r>
              <a:rPr lang="en-US" smtClean="0"/>
              <a:t>Ability to charge “commercially reasonable fees” for subscription products </a:t>
            </a:r>
          </a:p>
          <a:p>
            <a:pPr>
              <a:buFontTx/>
              <a:buNone/>
            </a:pPr>
            <a:endParaRPr lang="en-US" smtClean="0"/>
          </a:p>
        </p:txBody>
      </p:sp>
      <p:sp>
        <p:nvSpPr>
          <p:cNvPr id="8196" name="Slide Number Placeholder 3"/>
          <p:cNvSpPr>
            <a:spLocks noGrp="1"/>
          </p:cNvSpPr>
          <p:nvPr>
            <p:ph type="sldNum" sz="quarter" idx="10"/>
          </p:nvPr>
        </p:nvSpPr>
        <p:spPr>
          <a:noFill/>
        </p:spPr>
        <p:txBody>
          <a:bodyPr/>
          <a:lstStyle/>
          <a:p>
            <a:fld id="{53D312E0-E0EA-42CA-A879-86A45CF4C0B3}" type="slidenum">
              <a:rPr lang="en-US" smtClean="0"/>
              <a:pPr/>
              <a:t>5</a:t>
            </a:fld>
            <a:endParaRPr lang="en-US" smtClean="0">
              <a:solidFill>
                <a:srgbClr val="003F72"/>
              </a:solidFill>
            </a:endParaRPr>
          </a:p>
        </p:txBody>
      </p:sp>
      <p:sp>
        <p:nvSpPr>
          <p:cNvPr id="8197"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Enhanced Enforcement Support</a:t>
            </a:r>
          </a:p>
        </p:txBody>
      </p:sp>
      <p:sp>
        <p:nvSpPr>
          <p:cNvPr id="9219" name="Content Placeholder 2"/>
          <p:cNvSpPr>
            <a:spLocks noGrp="1"/>
          </p:cNvSpPr>
          <p:nvPr>
            <p:ph idx="1"/>
          </p:nvPr>
        </p:nvSpPr>
        <p:spPr/>
        <p:txBody>
          <a:bodyPr/>
          <a:lstStyle/>
          <a:p>
            <a:r>
              <a:rPr lang="en-US" sz="2000" smtClean="0"/>
              <a:t>Ability to provide guidance and assistance to fellow regulators in the enforcement of, and examination for, compliance with MSRB rules</a:t>
            </a:r>
          </a:p>
          <a:p>
            <a:pPr>
              <a:buFontTx/>
              <a:buNone/>
            </a:pPr>
            <a:endParaRPr lang="en-US" sz="2000" smtClean="0"/>
          </a:p>
          <a:p>
            <a:r>
              <a:rPr lang="en-US" sz="2000" smtClean="0"/>
              <a:t>Ability to assess regulated entities for late submissions of data  or other information pursuant to MSRB Rules</a:t>
            </a:r>
          </a:p>
          <a:p>
            <a:endParaRPr lang="en-US" sz="2000" smtClean="0"/>
          </a:p>
          <a:p>
            <a:r>
              <a:rPr lang="en-US" sz="2000" smtClean="0"/>
              <a:t>Fine sharing with SEC and FINRA</a:t>
            </a:r>
          </a:p>
          <a:p>
            <a:pPr>
              <a:buFontTx/>
              <a:buNone/>
            </a:pPr>
            <a:endParaRPr lang="en-US" sz="2000" smtClean="0"/>
          </a:p>
          <a:p>
            <a:r>
              <a:rPr lang="en-US" sz="2000" smtClean="0"/>
              <a:t>FINRA required to seek guidance regarding MSRB rule interpretations </a:t>
            </a:r>
          </a:p>
          <a:p>
            <a:endParaRPr lang="en-US" sz="2000" smtClean="0"/>
          </a:p>
          <a:p>
            <a:r>
              <a:rPr lang="en-US" sz="2000" smtClean="0"/>
              <a:t>Provides for enhanced communication between MSRB and FINRA regarding enforcement activities</a:t>
            </a:r>
          </a:p>
          <a:p>
            <a:endParaRPr lang="en-US" sz="2000" smtClean="0"/>
          </a:p>
        </p:txBody>
      </p:sp>
      <p:sp>
        <p:nvSpPr>
          <p:cNvPr id="9220" name="Slide Number Placeholder 3"/>
          <p:cNvSpPr>
            <a:spLocks noGrp="1"/>
          </p:cNvSpPr>
          <p:nvPr>
            <p:ph type="sldNum" sz="quarter" idx="10"/>
          </p:nvPr>
        </p:nvSpPr>
        <p:spPr>
          <a:noFill/>
        </p:spPr>
        <p:txBody>
          <a:bodyPr/>
          <a:lstStyle/>
          <a:p>
            <a:fld id="{2B3B16C4-8612-41DE-A27E-C5DA2A0D3C4B}" type="slidenum">
              <a:rPr lang="en-US" smtClean="0"/>
              <a:pPr/>
              <a:t>6</a:t>
            </a:fld>
            <a:endParaRPr lang="en-US" smtClean="0">
              <a:solidFill>
                <a:srgbClr val="003F72"/>
              </a:solidFill>
            </a:endParaRPr>
          </a:p>
        </p:txBody>
      </p:sp>
      <p:sp>
        <p:nvSpPr>
          <p:cNvPr id="9221"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b="1" smtClean="0"/>
              <a:t>Studies</a:t>
            </a:r>
            <a:endParaRPr lang="en-US" smtClean="0"/>
          </a:p>
        </p:txBody>
      </p:sp>
      <p:sp>
        <p:nvSpPr>
          <p:cNvPr id="10243" name="Content Placeholder 2"/>
          <p:cNvSpPr>
            <a:spLocks noGrp="1"/>
          </p:cNvSpPr>
          <p:nvPr>
            <p:ph idx="1"/>
          </p:nvPr>
        </p:nvSpPr>
        <p:spPr/>
        <p:txBody>
          <a:bodyPr/>
          <a:lstStyle/>
          <a:p>
            <a:r>
              <a:rPr lang="en-US" smtClean="0"/>
              <a:t>GAO to conduct two studies:</a:t>
            </a:r>
          </a:p>
          <a:p>
            <a:pPr lvl="1"/>
            <a:r>
              <a:rPr lang="en-US" sz="2400" smtClean="0"/>
              <a:t>Issuer disclosure and Tower Amendment </a:t>
            </a:r>
          </a:p>
          <a:p>
            <a:pPr lvl="1"/>
            <a:r>
              <a:rPr lang="en-US" sz="2400" smtClean="0"/>
              <a:t>Municipal trade transparency </a:t>
            </a:r>
          </a:p>
          <a:p>
            <a:pPr lvl="1"/>
            <a:endParaRPr lang="en-US" sz="2400" smtClean="0"/>
          </a:p>
          <a:p>
            <a:r>
              <a:rPr lang="en-US" smtClean="0"/>
              <a:t>GAO required to present report in 18 months and to recommend any necessary legislative changes to improve municipal disclosure within two years</a:t>
            </a:r>
          </a:p>
          <a:p>
            <a:endParaRPr lang="en-US" smtClean="0"/>
          </a:p>
        </p:txBody>
      </p:sp>
      <p:sp>
        <p:nvSpPr>
          <p:cNvPr id="10244" name="Slide Number Placeholder 3"/>
          <p:cNvSpPr>
            <a:spLocks noGrp="1"/>
          </p:cNvSpPr>
          <p:nvPr>
            <p:ph type="sldNum" sz="quarter" idx="10"/>
          </p:nvPr>
        </p:nvSpPr>
        <p:spPr>
          <a:noFill/>
        </p:spPr>
        <p:txBody>
          <a:bodyPr/>
          <a:lstStyle/>
          <a:p>
            <a:fld id="{D23DBAE4-F251-4D12-9CF8-2FE125DACADF}" type="slidenum">
              <a:rPr lang="en-US" smtClean="0"/>
              <a:pPr/>
              <a:t>7</a:t>
            </a:fld>
            <a:endParaRPr lang="en-US" smtClean="0">
              <a:solidFill>
                <a:srgbClr val="003F72"/>
              </a:solidFill>
            </a:endParaRPr>
          </a:p>
        </p:txBody>
      </p:sp>
      <p:sp>
        <p:nvSpPr>
          <p:cNvPr id="10245"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304800"/>
            <a:ext cx="6934200" cy="1068388"/>
          </a:xfrm>
        </p:spPr>
        <p:txBody>
          <a:bodyPr/>
          <a:lstStyle/>
          <a:p>
            <a:r>
              <a:rPr lang="en-US" b="1" smtClean="0"/>
              <a:t>SEC Office of Municipal Securities</a:t>
            </a:r>
            <a:endParaRPr lang="en-US" smtClean="0"/>
          </a:p>
        </p:txBody>
      </p:sp>
      <p:sp>
        <p:nvSpPr>
          <p:cNvPr id="11267" name="Content Placeholder 2"/>
          <p:cNvSpPr>
            <a:spLocks noGrp="1"/>
          </p:cNvSpPr>
          <p:nvPr>
            <p:ph idx="1"/>
          </p:nvPr>
        </p:nvSpPr>
        <p:spPr/>
        <p:txBody>
          <a:bodyPr/>
          <a:lstStyle/>
          <a:p>
            <a:r>
              <a:rPr lang="en-US" smtClean="0"/>
              <a:t>Office of Municipal Securities elevated to report directly to the SEC Chairman</a:t>
            </a:r>
          </a:p>
          <a:p>
            <a:endParaRPr lang="en-US" smtClean="0"/>
          </a:p>
          <a:p>
            <a:r>
              <a:rPr lang="en-US" smtClean="0"/>
              <a:t>Duties include:</a:t>
            </a:r>
          </a:p>
          <a:p>
            <a:pPr lvl="1"/>
            <a:r>
              <a:rPr lang="en-US" smtClean="0"/>
              <a:t>administer SEC rules affecting municipal market</a:t>
            </a:r>
          </a:p>
          <a:p>
            <a:pPr lvl="1"/>
            <a:r>
              <a:rPr lang="en-US" smtClean="0"/>
              <a:t>coordinate with MSRB on rulemaking and enforcement</a:t>
            </a:r>
          </a:p>
        </p:txBody>
      </p:sp>
      <p:sp>
        <p:nvSpPr>
          <p:cNvPr id="11268" name="Slide Number Placeholder 3"/>
          <p:cNvSpPr>
            <a:spLocks noGrp="1"/>
          </p:cNvSpPr>
          <p:nvPr>
            <p:ph type="sldNum" sz="quarter" idx="10"/>
          </p:nvPr>
        </p:nvSpPr>
        <p:spPr>
          <a:noFill/>
        </p:spPr>
        <p:txBody>
          <a:bodyPr/>
          <a:lstStyle/>
          <a:p>
            <a:fld id="{ED35C3F0-4765-49CC-AA3E-4B098467DFBF}" type="slidenum">
              <a:rPr lang="en-US" smtClean="0"/>
              <a:pPr/>
              <a:t>8</a:t>
            </a:fld>
            <a:endParaRPr lang="en-US" smtClean="0">
              <a:solidFill>
                <a:srgbClr val="003F72"/>
              </a:solidFill>
            </a:endParaRPr>
          </a:p>
        </p:txBody>
      </p:sp>
      <p:sp>
        <p:nvSpPr>
          <p:cNvPr id="11269" name="Footer Placeholder 4"/>
          <p:cNvSpPr>
            <a:spLocks noGrp="1"/>
          </p:cNvSpPr>
          <p:nvPr>
            <p:ph type="ftr" sz="quarter" idx="11"/>
          </p:nvPr>
        </p:nvSpPr>
        <p:spPr>
          <a:noFill/>
        </p:spPr>
        <p:txBody>
          <a:bodyPr/>
          <a:lstStyle/>
          <a:p>
            <a:r>
              <a:rPr lang="en-US" smtClean="0"/>
              <a:t>Municipal Securities Rulemaking Board</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Geneva"/>
        <a:cs typeface=""/>
      </a:majorFont>
      <a:minorFont>
        <a:latin typeface="Arial"/>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836</Words>
  <Application>Microsoft Office PowerPoint</Application>
  <PresentationFormat>On-screen Show (4:3)</PresentationFormat>
  <Paragraphs>109</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Geneva</vt:lpstr>
      <vt:lpstr>Blank Presentation</vt:lpstr>
      <vt:lpstr>Regulatory Reform and Implications for the Municipal Bond Market </vt:lpstr>
      <vt:lpstr>Dodd-Frank Wall Street Reform and Consumer Protection Act, Public Law 111-203</vt:lpstr>
      <vt:lpstr>Regulation of Municipal Advisors</vt:lpstr>
      <vt:lpstr>Mission of the MSRB</vt:lpstr>
      <vt:lpstr>Board Composition</vt:lpstr>
      <vt:lpstr>Additional Authority</vt:lpstr>
      <vt:lpstr>Enhanced Enforcement Support</vt:lpstr>
      <vt:lpstr>Studies</vt:lpstr>
      <vt:lpstr>SEC Office of Municipal Securities</vt:lpstr>
      <vt:lpstr>Derivatives</vt:lpstr>
      <vt:lpstr>Derivatives</vt:lpstr>
      <vt:lpstr>Governmental Accounting Standards Board (GASB)</vt:lpstr>
      <vt:lpstr>Credit Rating Agencies</vt:lpstr>
      <vt:lpstr>Enhanced Liability for MSRB </vt:lpstr>
      <vt:lpstr>Regulatory Reform and Implications for the Municipal Bond Market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Reform and Implications for the Municipal Bond Market</dc:title>
  <dc:creator>Nicholas</dc:creator>
  <dc:description>Cleaned by 3BClean from 3BView: http://www.3bview.com</dc:description>
  <cp:lastModifiedBy>kobie</cp:lastModifiedBy>
  <cp:revision>1</cp:revision>
  <dcterms:created xsi:type="dcterms:W3CDTF">2010-08-10T20:29:34Z</dcterms:created>
  <dcterms:modified xsi:type="dcterms:W3CDTF">2010-12-19T18:07:24Z</dcterms:modified>
</cp:coreProperties>
</file>